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7315200" cy="96012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AFA59-CF8D-48E9-9B10-A75B898D6CDF}" type="datetimeFigureOut">
              <a:rPr lang="pt-BR" smtClean="0"/>
              <a:t>13/06/2017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ABCB6-01DE-4C43-A62D-03CD4D37D81A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81329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AFA59-CF8D-48E9-9B10-A75B898D6CDF}" type="datetimeFigureOut">
              <a:rPr lang="pt-BR" smtClean="0"/>
              <a:t>13/06/2017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ABCB6-01DE-4C43-A62D-03CD4D37D81A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9697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AFA59-CF8D-48E9-9B10-A75B898D6CDF}" type="datetimeFigureOut">
              <a:rPr lang="pt-BR" smtClean="0"/>
              <a:t>13/06/2017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ABCB6-01DE-4C43-A62D-03CD4D37D81A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56105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AFA59-CF8D-48E9-9B10-A75B898D6CDF}" type="datetimeFigureOut">
              <a:rPr lang="pt-BR" smtClean="0"/>
              <a:t>13/06/2017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ABCB6-01DE-4C43-A62D-03CD4D37D81A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095505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AFA59-CF8D-48E9-9B10-A75B898D6CDF}" type="datetimeFigureOut">
              <a:rPr lang="pt-BR" smtClean="0"/>
              <a:t>13/06/2017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ABCB6-01DE-4C43-A62D-03CD4D37D81A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94959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AFA59-CF8D-48E9-9B10-A75B898D6CDF}" type="datetimeFigureOut">
              <a:rPr lang="pt-BR" smtClean="0"/>
              <a:t>13/06/2017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ABCB6-01DE-4C43-A62D-03CD4D37D81A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57673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AFA59-CF8D-48E9-9B10-A75B898D6CDF}" type="datetimeFigureOut">
              <a:rPr lang="pt-BR" smtClean="0"/>
              <a:t>13/06/2017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ABCB6-01DE-4C43-A62D-03CD4D37D81A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56792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AFA59-CF8D-48E9-9B10-A75B898D6CDF}" type="datetimeFigureOut">
              <a:rPr lang="pt-BR" smtClean="0"/>
              <a:t>13/06/2017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ABCB6-01DE-4C43-A62D-03CD4D37D81A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01853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AFA59-CF8D-48E9-9B10-A75B898D6CDF}" type="datetimeFigureOut">
              <a:rPr lang="pt-BR" smtClean="0"/>
              <a:t>13/06/2017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ABCB6-01DE-4C43-A62D-03CD4D37D81A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696870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AFA59-CF8D-48E9-9B10-A75B898D6CDF}" type="datetimeFigureOut">
              <a:rPr lang="pt-BR" smtClean="0"/>
              <a:t>13/06/2017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ABCB6-01DE-4C43-A62D-03CD4D37D81A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989974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AFA59-CF8D-48E9-9B10-A75B898D6CDF}" type="datetimeFigureOut">
              <a:rPr lang="pt-BR" smtClean="0"/>
              <a:t>13/06/2017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ABCB6-01DE-4C43-A62D-03CD4D37D81A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05593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8AFA59-CF8D-48E9-9B10-A75B898D6CDF}" type="datetimeFigureOut">
              <a:rPr lang="pt-BR" smtClean="0"/>
              <a:t>13/06/2017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EABCB6-01DE-4C43-A62D-03CD4D37D81A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87034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3" Type="http://schemas.openxmlformats.org/officeDocument/2006/relationships/image" Target="../media/image2.gif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2" Type="http://schemas.openxmlformats.org/officeDocument/2006/relationships/image" Target="../media/image1.jpe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29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24" Type="http://schemas.openxmlformats.org/officeDocument/2006/relationships/image" Target="../media/image23.png"/><Relationship Id="rId5" Type="http://schemas.openxmlformats.org/officeDocument/2006/relationships/image" Target="../media/image4.jpe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28" Type="http://schemas.openxmlformats.org/officeDocument/2006/relationships/image" Target="../media/image27.png"/><Relationship Id="rId10" Type="http://schemas.openxmlformats.org/officeDocument/2006/relationships/image" Target="../media/image9.png"/><Relationship Id="rId19" Type="http://schemas.openxmlformats.org/officeDocument/2006/relationships/image" Target="../media/image18.jpeg"/><Relationship Id="rId4" Type="http://schemas.openxmlformats.org/officeDocument/2006/relationships/image" Target="../media/image3.gif"/><Relationship Id="rId9" Type="http://schemas.openxmlformats.org/officeDocument/2006/relationships/image" Target="../media/image8.jpe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Relationship Id="rId30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250293" y="944824"/>
            <a:ext cx="8737240" cy="5796464"/>
            <a:chOff x="250293" y="944824"/>
            <a:chExt cx="8737240" cy="5796464"/>
          </a:xfrm>
        </p:grpSpPr>
        <p:grpSp>
          <p:nvGrpSpPr>
            <p:cNvPr id="6" name="Group 5"/>
            <p:cNvGrpSpPr/>
            <p:nvPr/>
          </p:nvGrpSpPr>
          <p:grpSpPr>
            <a:xfrm>
              <a:off x="7187000" y="944824"/>
              <a:ext cx="1800200" cy="900000"/>
              <a:chOff x="7020272" y="2476714"/>
              <a:chExt cx="1800200" cy="900000"/>
            </a:xfrm>
          </p:grpSpPr>
          <p:pic>
            <p:nvPicPr>
              <p:cNvPr id="48" name="Picture 8" descr="Image result for business school sao paulo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3838" r="23104" b="27553"/>
              <a:stretch/>
            </p:blipFill>
            <p:spPr bwMode="auto">
              <a:xfrm>
                <a:off x="8000285" y="2581279"/>
                <a:ext cx="684000" cy="69087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9" name="Picture 24" descr="Related image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100285" y="2476714"/>
                <a:ext cx="900000" cy="90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0" name="Rounded Rectangle 49"/>
              <p:cNvSpPr/>
              <p:nvPr/>
            </p:nvSpPr>
            <p:spPr>
              <a:xfrm>
                <a:off x="7020272" y="2476714"/>
                <a:ext cx="1800200" cy="900000"/>
              </a:xfrm>
              <a:prstGeom prst="roundRect">
                <a:avLst/>
              </a:prstGeom>
              <a:noFill/>
              <a:ln w="19050" cap="flat" cmpd="sng" algn="ctr">
                <a:solidFill>
                  <a:sysClr val="window" lastClr="FFFFFF">
                    <a:lumMod val="75000"/>
                  </a:sysClr>
                </a:solidFill>
                <a:prstDash val="sysDot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2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3496990" y="944824"/>
              <a:ext cx="3545994" cy="900000"/>
              <a:chOff x="135332" y="2473194"/>
              <a:chExt cx="3545994" cy="900000"/>
            </a:xfrm>
          </p:grpSpPr>
          <p:pic>
            <p:nvPicPr>
              <p:cNvPr id="44" name="Picture 10" descr="Related image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29328" y="2566715"/>
                <a:ext cx="1151998" cy="72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5" name="Picture 12" descr="Image result for iquabian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1520" y="2563194"/>
                <a:ext cx="900000" cy="72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6" name="Picture 16" descr="Image result for university of manchester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7624" y="2589203"/>
                <a:ext cx="1327086" cy="72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7" name="Rounded Rectangle 46"/>
              <p:cNvSpPr/>
              <p:nvPr/>
            </p:nvSpPr>
            <p:spPr>
              <a:xfrm>
                <a:off x="135332" y="2473194"/>
                <a:ext cx="3545993" cy="900000"/>
              </a:xfrm>
              <a:prstGeom prst="roundRect">
                <a:avLst/>
              </a:prstGeom>
              <a:noFill/>
              <a:ln w="19050" cap="flat" cmpd="sng" algn="ctr">
                <a:solidFill>
                  <a:sysClr val="window" lastClr="FFFFFF">
                    <a:lumMod val="75000"/>
                  </a:sysClr>
                </a:solidFill>
                <a:prstDash val="sysDot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2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pic>
          <p:nvPicPr>
            <p:cNvPr id="8" name="Picture 2" descr="Image result for unicamp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23341" y="1055216"/>
              <a:ext cx="540000" cy="6145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4" descr="Related image"/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42" t="15903" r="4875" b="17052"/>
            <a:stretch/>
          </p:blipFill>
          <p:spPr bwMode="auto">
            <a:xfrm>
              <a:off x="1615229" y="1165734"/>
              <a:ext cx="864000" cy="4581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22" descr="Image result for unifeb"/>
            <p:cNvPicPr>
              <a:picLocks noChangeAspect="1" noChangeArrowheads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888" t="28964" r="17315" b="34259"/>
            <a:stretch/>
          </p:blipFill>
          <p:spPr bwMode="auto">
            <a:xfrm>
              <a:off x="345014" y="1182503"/>
              <a:ext cx="1137890" cy="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Rounded Rectangle 10"/>
            <p:cNvSpPr/>
            <p:nvPr/>
          </p:nvSpPr>
          <p:spPr>
            <a:xfrm>
              <a:off x="274232" y="944824"/>
              <a:ext cx="3069189" cy="900000"/>
            </a:xfrm>
            <a:prstGeom prst="roundRect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ot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45014" y="1835675"/>
              <a:ext cx="2818327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171450" lvl="0" indent="-171450">
                <a:lnSpc>
                  <a:spcPct val="150000"/>
                </a:lnSpc>
                <a:buFont typeface="Arial" panose="020B0604020202020204" pitchFamily="34" charset="0"/>
                <a:buChar char="•"/>
                <a:defRPr sz="1400">
                  <a:latin typeface="+mn-lt"/>
                </a:defRPr>
              </a:lvl1pPr>
            </a:lstStyle>
            <a:p>
              <a:pPr marL="0" marR="0" lvl="0" indent="0" algn="ctr" defTabSz="91440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pt-BR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B.Sc. </a:t>
              </a:r>
              <a:r>
                <a:rPr kumimoji="0" lang="pt-BR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Industrial Chemistry (1996)</a:t>
              </a:r>
            </a:p>
            <a:p>
              <a:pPr marL="0" marR="0" lvl="0" indent="0" algn="ctr" defTabSz="91440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pt-BR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M</a:t>
              </a:r>
              <a:r>
                <a:rPr kumimoji="0" lang="pt-BR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.Sc</a:t>
              </a:r>
              <a:r>
                <a:rPr kumimoji="0" lang="pt-BR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. Analytical </a:t>
              </a:r>
              <a:r>
                <a:rPr kumimoji="0" lang="pt-BR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Chemistry (2001)</a:t>
              </a:r>
            </a:p>
            <a:p>
              <a:pPr marL="0" marR="0" lvl="0" indent="0" algn="ctr" defTabSz="91440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pt-BR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D.Sc. Chemical Engineering (2012)</a:t>
              </a:r>
              <a:endParaRPr kumimoji="0" lang="pt-BR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343421" y="1974174"/>
              <a:ext cx="355554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lvl="0" indent="0" algn="ctr">
                <a:lnSpc>
                  <a:spcPct val="150000"/>
                </a:lnSpc>
                <a:buFont typeface="Arial" panose="020B0604020202020204" pitchFamily="34" charset="0"/>
                <a:buNone/>
                <a:defRPr sz="12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</a:defRPr>
              </a:lvl1pPr>
            </a:lstStyle>
            <a:p>
              <a:pPr marL="0" marR="0" lvl="0" indent="0" algn="ctr" defTabSz="91440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pt-BR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Postgraduate  (2000)</a:t>
              </a:r>
            </a:p>
            <a:p>
              <a:pPr marL="0" marR="0" lvl="0" indent="0" algn="ctr" defTabSz="91440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pt-BR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Agribusiness Management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187333" y="1974174"/>
              <a:ext cx="180020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lvl="0" indent="0" algn="ctr">
                <a:lnSpc>
                  <a:spcPct val="150000"/>
                </a:lnSpc>
                <a:buFont typeface="Arial" panose="020B0604020202020204" pitchFamily="34" charset="0"/>
                <a:buNone/>
                <a:defRPr sz="1200" b="1">
                  <a:solidFill>
                    <a:srgbClr val="0070C0"/>
                  </a:solidFill>
                  <a:latin typeface="+mn-lt"/>
                </a:defRPr>
              </a:lvl1pPr>
            </a:lstStyle>
            <a:p>
              <a:pPr marL="0" marR="0" lvl="0" indent="0" algn="ctr" defTabSz="91440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pt-BR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MBA  (2012)</a:t>
              </a:r>
            </a:p>
            <a:p>
              <a:pPr marL="0" marR="0" lvl="0" indent="0" algn="ctr" defTabSz="91440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pt-BR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Strategic Alliances</a:t>
              </a:r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250294" y="2933608"/>
              <a:ext cx="8640000" cy="576000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 w="19050" cap="flat" cmpd="sng" algn="ctr">
              <a:noFill/>
              <a:prstDash val="solid"/>
            </a:ln>
            <a:effectLst>
              <a:reflection blurRad="6350" stA="52000" endA="300" endPos="35000" dir="5400000" sy="-100000" algn="bl" rotWithShape="0"/>
            </a:effec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Main Areas:    R&amp;D  Innovation | Operations | Business Development</a:t>
              </a:r>
              <a:endParaRPr kumimoji="0" lang="pt-BR" sz="2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16" name="Picture 9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83933" y="4527208"/>
              <a:ext cx="1035939" cy="54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2" descr="Image result for Butamax"/>
            <p:cNvPicPr>
              <a:picLocks noChangeAspect="1" noChangeArrowheads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83" r="3591" b="23634"/>
            <a:stretch/>
          </p:blipFill>
          <p:spPr bwMode="auto">
            <a:xfrm>
              <a:off x="4424302" y="4463981"/>
              <a:ext cx="1155810" cy="64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7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60737" y="4569531"/>
              <a:ext cx="1183137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Picture 2"/>
            <p:cNvPicPr>
              <a:picLocks noChangeAspect="1" noChangeArrowheads="1"/>
            </p:cNvPicPr>
            <p:nvPr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4393" b="10830"/>
            <a:stretch/>
          </p:blipFill>
          <p:spPr bwMode="auto">
            <a:xfrm>
              <a:off x="1911722" y="3773811"/>
              <a:ext cx="938717" cy="54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Picture 3"/>
            <p:cNvPicPr>
              <a:picLocks noChangeAspect="1" noChangeArrowheads="1"/>
            </p:cNvPicPr>
            <p:nvPr/>
          </p:nvPicPr>
          <p:blipFill rotWithShape="1"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524" t="16588" r="7524" b="20052"/>
            <a:stretch/>
          </p:blipFill>
          <p:spPr bwMode="auto">
            <a:xfrm>
              <a:off x="6874604" y="3736350"/>
              <a:ext cx="1550573" cy="54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Picture 4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56379" y="3771953"/>
              <a:ext cx="898898" cy="54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Picture 5"/>
            <p:cNvPicPr>
              <a:picLocks noChangeAspect="1" noChangeArrowheads="1"/>
            </p:cNvPicPr>
            <p:nvPr/>
          </p:nvPicPr>
          <p:blipFill rotWithShape="1"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602" b="18435"/>
            <a:stretch/>
          </p:blipFill>
          <p:spPr bwMode="auto">
            <a:xfrm>
              <a:off x="3456387" y="3812493"/>
              <a:ext cx="1306823" cy="54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" name="TextBox 22"/>
            <p:cNvSpPr txBox="1"/>
            <p:nvPr/>
          </p:nvSpPr>
          <p:spPr>
            <a:xfrm>
              <a:off x="318372" y="3862534"/>
              <a:ext cx="158933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Food</a:t>
              </a:r>
              <a:endParaRPr kumimoji="0" lang="pt-BR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67706" y="5248793"/>
              <a:ext cx="211337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2000" b="1">
                  <a:latin typeface="+mn-lt"/>
                </a:defRPr>
              </a:lvl1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Teaching </a:t>
              </a:r>
            </a:p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Consulting</a:t>
              </a:r>
              <a:endParaRPr kumimoji="0" lang="pt-BR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274232" y="4476175"/>
              <a:ext cx="202163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Energy, Biofuels, </a:t>
              </a:r>
              <a:endParaRPr kumimoji="0" lang="pt-BR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Biochemicals</a:t>
              </a:r>
            </a:p>
          </p:txBody>
        </p:sp>
        <p:pic>
          <p:nvPicPr>
            <p:cNvPr id="26" name="Picture 13"/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27984" y="5345446"/>
              <a:ext cx="1171313" cy="54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" name="Picture 33" descr="Related image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3768" y="5157192"/>
              <a:ext cx="863999" cy="86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8" name="TextBox 27"/>
            <p:cNvSpPr txBox="1"/>
            <p:nvPr/>
          </p:nvSpPr>
          <p:spPr>
            <a:xfrm>
              <a:off x="2411760" y="5733836"/>
              <a:ext cx="103593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c</a:t>
              </a:r>
              <a:r>
                <a:rPr kumimoji="0" lang="pt-BR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ouncil member</a:t>
              </a:r>
              <a:endParaRPr kumimoji="0" lang="pt-BR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pic>
          <p:nvPicPr>
            <p:cNvPr id="29" name="Picture 34" descr="C:\Users\WILARAUJO\Pictures\syglia_up_white_source.jpg"/>
            <p:cNvPicPr>
              <a:picLocks noChangeAspect="1" noChangeArrowheads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37689" y="5255446"/>
              <a:ext cx="2022743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0" name="Rounded Rectangle 29"/>
            <p:cNvSpPr/>
            <p:nvPr/>
          </p:nvSpPr>
          <p:spPr>
            <a:xfrm>
              <a:off x="250293" y="3645119"/>
              <a:ext cx="8640000" cy="720000"/>
            </a:xfrm>
            <a:prstGeom prst="roundRect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ot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1" name="Rounded Rectangle 30"/>
            <p:cNvSpPr/>
            <p:nvPr/>
          </p:nvSpPr>
          <p:spPr>
            <a:xfrm>
              <a:off x="252480" y="4437208"/>
              <a:ext cx="8640000" cy="720000"/>
            </a:xfrm>
            <a:prstGeom prst="roundRect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ot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2" name="Rounded Rectangle 31"/>
            <p:cNvSpPr/>
            <p:nvPr/>
          </p:nvSpPr>
          <p:spPr>
            <a:xfrm>
              <a:off x="251520" y="5229200"/>
              <a:ext cx="8640000" cy="720000"/>
            </a:xfrm>
            <a:prstGeom prst="roundRect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ot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33" name="Picture 2"/>
            <p:cNvPicPr>
              <a:picLocks noChangeAspect="1" noChangeArrowheads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38620" y="6255312"/>
              <a:ext cx="413300" cy="28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" name="Picture 4"/>
            <p:cNvPicPr>
              <a:picLocks noChangeAspect="1" noChangeArrowheads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62313" y="6247811"/>
              <a:ext cx="403508" cy="28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" name="Picture 5"/>
            <p:cNvPicPr>
              <a:picLocks noChangeAspect="1" noChangeArrowheads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82394" y="6237312"/>
              <a:ext cx="405126" cy="28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6" name="Picture 7"/>
            <p:cNvPicPr>
              <a:picLocks noChangeAspect="1" noChangeArrowheads="1"/>
            </p:cNvPicPr>
            <p:nvPr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2133" y="6248061"/>
              <a:ext cx="385964" cy="28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7" name="Picture 8"/>
            <p:cNvPicPr>
              <a:picLocks noChangeAspect="1" noChangeArrowheads="1"/>
            </p:cNvPicPr>
            <p:nvPr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92080" y="6261200"/>
              <a:ext cx="442705" cy="28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" name="Picture 10"/>
            <p:cNvPicPr>
              <a:picLocks noChangeAspect="1" noChangeArrowheads="1"/>
            </p:cNvPicPr>
            <p:nvPr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65081" y="6261264"/>
              <a:ext cx="448340" cy="28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" name="Picture 11"/>
            <p:cNvPicPr>
              <a:picLocks noChangeAspect="1" noChangeArrowheads="1"/>
            </p:cNvPicPr>
            <p:nvPr/>
          </p:nvPicPr>
          <p:blipFill rotWithShape="1"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514"/>
            <a:stretch/>
          </p:blipFill>
          <p:spPr bwMode="auto">
            <a:xfrm>
              <a:off x="6028567" y="6261264"/>
              <a:ext cx="429284" cy="28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" name="Picture 12"/>
            <p:cNvPicPr>
              <a:picLocks noChangeAspect="1" noChangeArrowheads="1"/>
            </p:cNvPicPr>
            <p:nvPr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09972" y="6261264"/>
              <a:ext cx="434714" cy="28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" name="Picture 13"/>
            <p:cNvPicPr>
              <a:picLocks noChangeAspect="1" noChangeArrowheads="1"/>
            </p:cNvPicPr>
            <p:nvPr/>
          </p:nvPicPr>
          <p:blipFill>
            <a:blip r:embed="rId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13146" y="6261264"/>
              <a:ext cx="415827" cy="28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" name="Picture 36" descr="Image result"/>
            <p:cNvPicPr>
              <a:picLocks noChangeAspect="1" noChangeArrowheads="1"/>
            </p:cNvPicPr>
            <p:nvPr/>
          </p:nvPicPr>
          <p:blipFill>
            <a:blip r:embed="rId2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42233" y="6247982"/>
              <a:ext cx="432108" cy="288000"/>
            </a:xfrm>
            <a:prstGeom prst="rect">
              <a:avLst/>
            </a:prstGeom>
            <a:noFill/>
            <a:ln>
              <a:solidFill>
                <a:sysClr val="windowText" lastClr="000000">
                  <a:lumMod val="50000"/>
                  <a:lumOff val="50000"/>
                </a:sys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3" name="Rounded Rectangle 42"/>
            <p:cNvSpPr/>
            <p:nvPr/>
          </p:nvSpPr>
          <p:spPr>
            <a:xfrm>
              <a:off x="251520" y="6021288"/>
              <a:ext cx="8640000" cy="720000"/>
            </a:xfrm>
            <a:prstGeom prst="roundRect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ot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318372" y="188640"/>
            <a:ext cx="6724611" cy="5847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defTabSz="914400" eaLnBrk="1" latinLnBrk="0" hangingPunct="1">
              <a:buNone/>
              <a:defRPr sz="3200" spc="-100" baseline="0">
                <a:solidFill>
                  <a:schemeClr val="tx2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b="1" i="0" u="none" strike="noStrike" kern="0" cap="none" spc="-10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</a:rPr>
              <a:t>Wilson A. Araujo – Career Summary</a:t>
            </a:r>
            <a:endParaRPr lang="pt-BR" i="1" kern="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AutoShape 2" descr="Image result for linkedin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52" name="Picture 4" descr="Image result for linkedin image"/>
          <p:cNvPicPr>
            <a:picLocks noChangeAspect="1" noChangeArrowheads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184285"/>
            <a:ext cx="255512" cy="255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812360" y="116632"/>
            <a:ext cx="1115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pt-BR" i="1" kern="0" dirty="0" smtClean="0">
                <a:solidFill>
                  <a:schemeClr val="accent1">
                    <a:lumMod val="75000"/>
                  </a:schemeClr>
                </a:solidFill>
              </a:rPr>
              <a:t>waaraujo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84146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1649</TotalTime>
  <Words>61</Words>
  <Application>Microsoft Office PowerPoint</Application>
  <PresentationFormat>On-screen Show (4:3)</PresentationFormat>
  <Paragraphs>16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WILARAUJO</dc:creator>
  <cp:lastModifiedBy>WILARAUJO</cp:lastModifiedBy>
  <cp:revision>10</cp:revision>
  <cp:lastPrinted>2017-05-10T15:09:04Z</cp:lastPrinted>
  <dcterms:created xsi:type="dcterms:W3CDTF">2017-05-08T12:16:42Z</dcterms:created>
  <dcterms:modified xsi:type="dcterms:W3CDTF">2017-06-13T19:07:22Z</dcterms:modified>
</cp:coreProperties>
</file>